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14"/>
  </p:normalViewPr>
  <p:slideViewPr>
    <p:cSldViewPr snapToGrid="0" snapToObjects="1">
      <p:cViewPr varScale="1">
        <p:scale>
          <a:sx n="93" d="100"/>
          <a:sy n="93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1:26.155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1 238 16383,'56'0'0,"1"0"0,29 0 0,8 0 0,-21 0 0,4 0 0,6 0 0,5 0 0,6 0 0,6 0 0,6 0 0,-25 0 0,6 0 0,4 0 0,1 0 0,0 0 0,-2 0 0,-6 0 0,12 0 0,-4 0 0,-3 0 0,2 0 0,3 0 0,-2 0 0,4 0 0,3 0 0,-3 0 0,-5 0 0,-7 0 0,20 0 0,-10 0 0,0 0 0,-19 0 0,1 0 0,-1 0 0,-1 0 0,17 0 0,-1 0 0,-2 0 0,-5 0 0,-2 0 0,-3 0 0,17 0 0,-7 0 0,-23 0 0,-8 0 0,10 0 0,-40 0 0,-17 0 0,46 0 0,3 0 0,-4 0 0,7 0 0,22 0 0,8 0 0,-23 0 0,4 0 0,8 0 0,-1-2 0,10-2 0,5 1 0,1-2 0,-4 0 0,-8-1 0,0 0 0,-1-1 0,1 1 0,-1-1 0,4 2 0,1 1 0,0-1 0,-4 0 0,-4-1 0,19-6 0,-6-1 0,-8 3 0,4 9 0,-12 0 0,19-12 0,-4 8 0,-64-1 0,-5 3 0,6 3 0,32 0 0,16 0 0,7 0 0,6 0 0,-27 0 0,2 0 0,28 0 0,1 0 0,-32 0 0,-2 0 0,1 0 0,0 0 0,0 0 0,0 0 0,0 0 0,0 0 0,0 0 0,0 0 0,1 0 0,-2 0 0,-3 0 0,-2 0 0,43-7 0,-23 5 0,-12-8 0,-10 9 0,12-8 0,3 4 0,-2 0 0,-3-5 0,-2 2 0,-7-5 0,7-1 0,1 7 0,12 2 0,-9 4 0,2 2 0,-13-1 0,1 0 0,11 0 0,-1 0 0,20 0 0,-10 0 0,-1 0 0,1 0 0,-1 0 0,1 0 0,-11 0 0,31 0 0,-24 0 0,18 0 0,-36 0 0,-19 0 0,-9 0 0,-2 0 0,5 0 0,-3 0 0,3 0 0,19 0 0,-13 0 0,8 0 0,-23 0 0,-1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1:37.922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0 87 16383,'61'7'0,"-1"0"0,-10 1 0,0 0 0,4-4 0,0-1 0,44 3 0,-45-6 0,5 0 0,30 4 0,21 2 0,-37-4 0,14-1 0,8 1 0,5-1 0,0 1 0,-4 0 0,-8-1 0,4 2 0,-8-1 0,0 0 0,3 1 0,8-1 0,-6-1 0,9 1 0,5-1 0,3 1 0,-1-1 0,-2 0 0,-7 0 0,-7-1 0,2 1 0,-6-1 0,-5 0 0,-1 0 0,3-1 0,3 1 0,0 0 0,1 0 0,0 0 0,-1 0 0,1 0 0,-1 0 0,0 0 0,0 0 0,-1 0 0,18 0 0,-1 0 0,-1 0 0,0 0 0,-4 1 0,-1-1 0,-1 0 0,0-1 0,-2 0 0,-1-2 0,0 0 0,-2 1 0,-8 1 0,-1 1 0,0 0 0,-1-1 0,-3-3 0,-1-1 0,1 0 0,1 0 0,8 2 0,3 1 0,-1-1 0,-2 0 0,-7-1 0,-1-1 0,-1-1 0,2 1 0,2 1 0,3-1 0,-3 0 0,-4 1 0,3-2 0,-5 0 0,-4-1 0,11-1 0,-5-1 0,-14 5 0,-3-1 0,-2-3 0,0 1 0,5 5 0,0 2 0,-4-4 0,-3 0 0,34-2 0,-16 5 0,-32-9 0,-11 9 0,-6-3 0,7 4 0,8 0 0,16 0 0,7 0 0,-4 0 0,4 0 0,-1 0 0,2 0 0,8 0 0,-2 0 0,19 0 0,-43 0 0,-23 0 0,5 3 0,4 1 0,-4 0 0,-4-1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1:40.494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0 1 16383,'62'4'0,"-13"2"0,-35-5 0,6 8 0,16 0 0,-2-1 0,18-1 0,-11-7 0,22 0 0,1 0 0,32 0 0,-6 0 0,-32 0 0,4 0 0,18 0 0,5 0 0,10 0 0,0 0 0,-5 0 0,0 0 0,0 0 0,-7 0 0,-30 0 0,-5 0 0,50 0 0,-2 0 0,-19 0 0,8 0 0,0 0 0,3 0 0,10 0 0,0 0 0,0 0 0,0 0 0,1 0 0,-45 0 0,0 0 0,-3 0 0,-1 0 0,48 0 0,-37 0 0,-3 0 0,14 0 0,24 0 0,-48 0 0,-7 0 0,-8 0 0,-5 0 0,-1 0 0,0 0 0,11 0 0,2 0 0,11 0 0,0 0 0,0 0 0,0 0 0,-10 0 0,-3 0 0,-11 0 0,-6 0 0,12 0 0,-13 0 0,11 0 0,-7 0 0,-2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1:46.111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0 357 16383,'72'0'0,"1"0"0,-33 0 0,22 0 0,12 0 0,-2-6 0,15-2 0,-6-1 0,-4-1 0,3-2 0,-4 1 0,10 0 0,2-1 0,-8 1 0,-3 0 0,-5 1 0,3 1 0,18-2 0,4 1 0,2 1 0,-21 3 0,2 0 0,-1 1 0,-2 1 0,12-1 0,-2 2 0,0-1 0,4 1 0,0-1 0,-5 2 0,14 1 0,-3 2 0,-26-1 0,2 0 0,-2 0 0,28 0 0,-1 0 0,-30 0 0,1 0 0,-2 0 0,20 0 0,-1 0 0,3 0 0,0 0 0,-14 0 0,-2 0 0,1 0 0,-2 0 0,-9 0 0,-4 0 0,40 0 0,-25 0 0,-23 0 0,8 0 0,28-7 0,-25 0 0,2-1 0,-4 3 0,-1 0 0,2-6 0,-4 1 0,18 2 0,-1-1 0,1-4 0,-1 11 0,1-4 0,10-2 0,3 7 0,10-14 0,-44 14 0,1 0 0,-1-2 0,3-1 0,30 3 0,3 2 0,-23-1 0,1 0 0,21 0 0,-1 0 0,-21 0 0,-2 0 0,-2 0 0,-1 0 0,5 0 0,-1 0 0,-8 0 0,6 0 0,21-2 0,13-2 0,2 1 0,-21 0 0,2 0 0,0 1 0,1-1 0,2 0 0,0 0 0,0 0 0,-3 0 0,17 0 0,-3 0 0,-13 1 0,-18 1 0,-9 2 0,33-1 0,-13 0 0,-30 3 0,-15-3 0,-15 7 0,14-6 0,6 2 0,4-3 0,5 0 0,-8 0 0,-4 0 0,-4 0 0,-5 0 0,13 29 0,-8-9 0,12 35 0,-18-14 0,0-1 0,-2-5 0,-14-20 0,-52-6 0,27-9 0,-39 0 0,46 0 0,-27 0 0,13 0 0,-30 0 0,-18 0 0,10 0 0,-7 0 0,-22 0 0,-3 0 0,6 0 0,1 0 0,-2 0 0,5 0 0,23 0 0,4 0 0,-2 0 0,-1 0 0,1 0 0,0 0 0,0 0 0,0 0 0,0 0 0,0 0 0,0 0 0,-1 0 0,1 0 0,0 0 0,2 0 0,-4 0 0,-30 0 0,-1 0 0,24 0 0,1 0 0,-20 0 0,2 0 0,31 0 0,3 0 0,-2 0 0,1 0 0,4 0 0,-1 0 0,-8 0 0,-2 0 0,6 0 0,-1 0 0,-3 0 0,-4 0 0,-23 0 0,-5 0 0,-3 0 0,-2 0 0,29 0 0,-1 0 0,2 0 0,-26 0 0,5 0 0,19 0 0,3 0 0,4 0 0,0 0 0,0 0 0,0 0 0,-1 0 0,1 0 0,0 0 0,0 0 0,0 0 0,0 0 0,0 0 0,0 0 0,-1 0 0,1 0 0,0 0 0,0 0 0,0 0 0,0 0 0,0 0 0,0 0 0,0 0 0,-1 0 0,-4 0 0,-1 0 0,5 0 0,0 0 0,-4 0 0,-1 0 0,-7 0 0,3 0 0,-25 0 0,39 2 0,7 0 0,8 3 0,11-1 0,11 3 0,-20 3 0,-12 7 0,-9 2 0,6-3 0,-3 0 0,-23 6 0,-4-2 0,0-2 0,4-4 0,19-4 0,1-1 0,-7 3 0,5-1 0,1-3 0,24-2 0,17-6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1:50.041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0 0 16383,'89'5'0,"-7"5"0,-21-2 0,4-1 0,20 7 0,13-12 0,-17 2 0,4-1 0,-18-3 0,1 0 0,21 0 0,-1 0 0,-20 0 0,-4 0 0,-1 0 0,-1 0 0,5 0 0,-1 0 0,-5 0 0,0 0 0,0 0 0,0 0 0,0 0 0,0 0 0,-1 0 0,2 0 0,24 0 0,5 0 0,3 0 0,2 0 0,-1 0 0,0 0 0,-5 0 0,-4 0 0,-24 0 0,-2 0 0,7 0 0,-1 0 0,-3 0 0,-1 0 0,-1 0 0,0 0 0,-6 0 0,-1 0 0,33 0 0,-12 0 0,-14 0 0,1 0 0,2 7 0,11-6 0,-1 12 0,1-11 0,-1 5 0,-15-4 0,1 0 0,36 6 0,-37-2 0,2 1 0,-1 0 0,-1 0 0,-6-4 0,-1 0 0,40 2 0,-26-6 0,-40 0 0,-14 0 0,23 4 0,-7 4 0,5-3 0,-1 6 0,-10-10 0,5 3 0,1-1 0,-3 1 0,6 0 0,-8-1 0,7-3 0,-4 0 0,2 3 0,7 2 0,-15-1 0,12 0 0,-13-4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2:01.261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1 189 16383,'58'0'0,"1"0"0,1 0 0,-1 0 0,39 0 0,-43 0 0,1 0 0,4 0 0,3 0 0,23 0 0,13 0 0,-12 0 0,10 0 0,4 0 0,-2 0 0,-6 0 0,0 0 0,0 0 0,3 0 0,-6 0 0,3 0 0,1 0 0,0 0 0,-1 0 0,-2 0 0,-1 0 0,0 0 0,-1 0 0,-1 0 0,8 1 0,-2-1 0,-1 0 0,5-1 0,-6 0 0,4-1 0,1 0 0,-2 0 0,-5 1 0,-1 0 0,-4 1 0,-3 0 0,-2-1 0,18-4 0,-3-2 0,-8 2 0,1 0 0,-6-1 0,2-3 0,0-1 0,-5 1 0,1 0 0,4-1 0,2 1 0,4 3 0,0 1 0,-4 1 0,1 0 0,8-1 0,1 1 0,-4 3 0,-1 0 0,6-8 0,0 1 0,0 6 0,0 1 0,0-3 0,0 0 0,0 3 0,0 2 0,-2-1 0,4 0 0,-17 0 0,3 0 0,-4 0 0,12-4 0,0 0 0,-6 0 0,4 1 0,-4 0 0,8-2 0,0 0 0,-9 1 0,4 2 0,-3 0 0,-13 1 0,-3 2 0,1-1 0,3 0 0,2 0 0,-3 0 0,-5 0 0,-2 0 0,-1 0 0,22 0 0,-1 0 0,9 0 0,0 0 0,-5 0 0,-2 0 0,-7-1 0,-2 2 0,5 3 0,-3 0 0,-17-4 0,-5 2 0,-4 5 0,-3 1 0,32 0 0,-21 0 0,8 5 0,-18-5 0,-3 0 0,-3 3 0,-18-10 0,8 9 0,-8-6 0,-7 1 0,15 1 0,-20-2 0,12 0 0,-16-1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20:22:06.669"/>
    </inkml:context>
    <inkml:brush xml:id="br0">
      <inkml:brushProperty name="width" value="0.5" units="cm"/>
      <inkml:brushProperty name="height" value="1" units="cm"/>
      <inkml:brushProperty name="color" value="#F4FF8D"/>
      <inkml:brushProperty name="tip" value="rectangle"/>
      <inkml:brushProperty name="rasterOp" value="maskPen"/>
    </inkml:brush>
  </inkml:definitions>
  <inkml:trace contextRef="#ctx0" brushRef="#br0">0 1 16383,'85'10'0,"-7"1"0,-27-4 0,10 6 0,-7-6 0,7 1 0,-10 3 0,11-9 0,21 7 0,8 0 0,-36-7 0,2-1 0,10 3 0,7 1 0,-7-2 0,-11-3 0,0 0 0,33 0 0,8 0 0,-29 0 0,2 0 0,4 0 0,-3 0 0,4 0 0,2 0 0,0 0 0,5 0 0,0 0 0,0 0 0,-1 0 0,18 0 0,-2 0 0,5 0 0,-25 0 0,5 0 0,1 0 0,-1 0 0,-4 0 0,6 0 0,-4 0 0,-1 0 0,1 0 0,2 0 0,0 0 0,-2 0 0,-4 0 0,8 0 0,-5 0 0,-9 0 0,-11 0 0,-7 0 0,44 0 0,-32 0 0,-13 0 0,-13 0 0,0 0 0,13 0 0,23 0 0,25 0 0,-31 0 0,7 0 0,14 0 0,5 0 0,-22 0 0,1 0 0,3 0 0,7 0 0,2 0 0,-1 0 0,-5 0 0,-1 0 0,-1 0 0,-3 0 0,-2 0 0,0 0 0,24 0 0,-1 0 0,2 0 0,-2 0 0,-10 2 0,-4 2 0,-8-2 0,-7 1 0,13 4 0,-50-3 0,-19-4 0,35 0 0,-9 0 0,44 0 0,-16 0 0,-10 0 0,-6 0 0,-30 0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64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96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86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5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24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07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32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40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68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71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56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6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NYC_-_Empire_State_Building_-_1376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mpire_State_Buildin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erson-businesswoman-female-woman-2686885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8E757-E41C-8547-7F91-D546B504A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sz="4800" dirty="0"/>
              <a:t>DATA VISUALIZATION WITH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E9FA9-062D-2DE2-7F87-E71F38019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4978399"/>
            <a:ext cx="5130798" cy="1128831"/>
          </a:xfrm>
        </p:spPr>
        <p:txBody>
          <a:bodyPr>
            <a:normAutofit/>
          </a:bodyPr>
          <a:lstStyle/>
          <a:p>
            <a:r>
              <a:rPr lang="en-US" dirty="0"/>
              <a:t>PROJECT 3</a:t>
            </a:r>
          </a:p>
          <a:p>
            <a:r>
              <a:rPr lang="en-US" dirty="0"/>
              <a:t>- KAMINI NAYYAR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76E6D825-6738-C517-61A7-07ABB04A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869"/>
            <a:ext cx="5850384" cy="3978261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9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5E866EB2-7BC8-1CE5-D678-4F3B9CF02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723" r="1" b="1"/>
          <a:stretch/>
        </p:blipFill>
        <p:spPr>
          <a:xfrm>
            <a:off x="-7366" y="10"/>
            <a:ext cx="5590748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05CD8-B738-2929-9ADC-E32B0A3A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946" y="37688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Outlier- 10119, NYC - $1500 average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2BB35-23A2-0112-8F43-B373313D79BA}"/>
              </a:ext>
            </a:extLst>
          </p:cNvPr>
          <p:cNvSpPr txBox="1"/>
          <p:nvPr/>
        </p:nvSpPr>
        <p:spPr>
          <a:xfrm>
            <a:off x="9585195" y="6657945"/>
            <a:ext cx="3001485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NYC_-_Empire_State_Building_-_1376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1" name="Content Placeholder 20" descr="A high angle view of a city&#10;&#10;Description automatically generated">
            <a:extLst>
              <a:ext uri="{FF2B5EF4-FFF2-40B4-BE49-F238E27FC236}">
                <a16:creationId xmlns:a16="http://schemas.microsoft.com/office/drawing/2014/main" id="{227074C5-C630-A6DC-07E5-2095A357B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59967" y="1336518"/>
            <a:ext cx="6455447" cy="551256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E4C14D-753F-5E38-6B28-49F3AB57C687}"/>
              </a:ext>
            </a:extLst>
          </p:cNvPr>
          <p:cNvSpPr txBox="1"/>
          <p:nvPr/>
        </p:nvSpPr>
        <p:spPr>
          <a:xfrm>
            <a:off x="5583382" y="6857990"/>
            <a:ext cx="6608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Empire_State_Buildi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15524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3B84-F606-5183-BD02-C9B16EBF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headlines on AIRBNB’s: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DF585-773C-2CB9-AFD3-2A5447860C1E}"/>
              </a:ext>
            </a:extLst>
          </p:cNvPr>
          <p:cNvSpPr txBox="1"/>
          <p:nvPr/>
        </p:nvSpPr>
        <p:spPr>
          <a:xfrm>
            <a:off x="838200" y="1851660"/>
            <a:ext cx="8549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AIRBNB generated $ 5.9 billion in rev. in 2021 which is about 73% increase from the previous year because of covid.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2018 , there were 150 million people using Airbnb ( data has not been  </a:t>
            </a:r>
          </a:p>
          <a:p>
            <a:r>
              <a:rPr lang="en-US" dirty="0"/>
              <a:t>        since)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Acc. to April 2022 Survey, there are more than 10,500 short-term rentals  available AIRBNB’s in NYC.</a:t>
            </a:r>
          </a:p>
          <a:p>
            <a:pPr marL="342900" indent="-342900">
              <a:buAutoNum type="arabicParenR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6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39CA-02D7-6C91-D5F5-9AA91722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OPTION -2 AIRBNB_NYC</a:t>
            </a:r>
          </a:p>
        </p:txBody>
      </p:sp>
      <p:pic>
        <p:nvPicPr>
          <p:cNvPr id="5" name="Content Placeholder 4" descr="A person in a red dress&#10;&#10;Description automatically generated with medium confidence">
            <a:extLst>
              <a:ext uri="{FF2B5EF4-FFF2-40B4-BE49-F238E27FC236}">
                <a16:creationId xmlns:a16="http://schemas.microsoft.com/office/drawing/2014/main" id="{8EA92997-4084-AE74-3D84-D2DCD0EA6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814" y="530578"/>
            <a:ext cx="4262965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A4835-63E3-515C-7313-A24944BB6FF0}"/>
              </a:ext>
            </a:extLst>
          </p:cNvPr>
          <p:cNvSpPr txBox="1"/>
          <p:nvPr/>
        </p:nvSpPr>
        <p:spPr>
          <a:xfrm>
            <a:off x="6769570" y="2466109"/>
            <a:ext cx="4771178" cy="374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My friend Cecilia, is looking into investing in private  property around NYC which she want to use it as an AIRBNB eventually.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0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6E8AB-C920-DB2E-18BE-13EF308C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thoughts and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B49A3-50A8-2171-5813-3F4530D5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2048"/>
          </a:xfrm>
        </p:spPr>
        <p:txBody>
          <a:bodyPr>
            <a:normAutofit/>
          </a:bodyPr>
          <a:lstStyle/>
          <a:p>
            <a:r>
              <a:rPr lang="en-US" dirty="0"/>
              <a:t>Q1: Where can she get the most of her investment?/which area to use?</a:t>
            </a:r>
          </a:p>
          <a:p>
            <a:r>
              <a:rPr lang="en-US" dirty="0"/>
              <a:t>Q2: Which house type/property type she should invest in according to the trend?</a:t>
            </a:r>
          </a:p>
          <a:p>
            <a:r>
              <a:rPr lang="en-US" dirty="0"/>
              <a:t>Q3: Does she have many competitors around? And if yes, how can she list so she can get more value?</a:t>
            </a:r>
          </a:p>
          <a:p>
            <a:r>
              <a:rPr lang="en-US" dirty="0"/>
              <a:t>Q4: Which neighborhood people invest more money? </a:t>
            </a:r>
          </a:p>
          <a:p>
            <a:r>
              <a:rPr lang="en-US" dirty="0"/>
              <a:t>Q5: What would be the future trend if she invests in the property?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557425-A31D-DFA6-0E18-409EE092F5AC}"/>
                  </a:ext>
                </a:extLst>
              </p14:cNvPr>
              <p14:cNvContentPartPr/>
              <p14:nvPr/>
            </p14:nvContentPartPr>
            <p14:xfrm>
              <a:off x="5571747" y="2012444"/>
              <a:ext cx="3810600" cy="86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557425-A31D-DFA6-0E18-409EE092F5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2107" y="1832804"/>
                <a:ext cx="39902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81444D-5D70-9460-D5FB-2DAE51B11ADD}"/>
                  </a:ext>
                </a:extLst>
              </p14:cNvPr>
              <p14:cNvContentPartPr/>
              <p14:nvPr/>
            </p14:nvContentPartPr>
            <p14:xfrm>
              <a:off x="4079187" y="2952764"/>
              <a:ext cx="3044880" cy="6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81444D-5D70-9460-D5FB-2DAE51B11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9187" y="2773124"/>
                <a:ext cx="32245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9DD12E-EBC1-43FC-E1BC-9BB8824AD5DE}"/>
                  </a:ext>
                </a:extLst>
              </p14:cNvPr>
              <p14:cNvContentPartPr/>
              <p14:nvPr/>
            </p14:nvContentPartPr>
            <p14:xfrm>
              <a:off x="2959227" y="2948444"/>
              <a:ext cx="1415880" cy="16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9DD12E-EBC1-43FC-E1BC-9BB8824AD5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9227" y="2768804"/>
                <a:ext cx="15955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541975-FC2E-6B2C-4050-C2861EF0DF54}"/>
                  </a:ext>
                </a:extLst>
              </p14:cNvPr>
              <p14:cNvContentPartPr/>
              <p14:nvPr/>
            </p14:nvContentPartPr>
            <p14:xfrm>
              <a:off x="5385267" y="3734324"/>
              <a:ext cx="3099960" cy="175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541975-FC2E-6B2C-4050-C2861EF0DF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5267" y="3554324"/>
                <a:ext cx="32796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1CE669-399D-7B39-3430-C89FCEDD260E}"/>
                  </a:ext>
                </a:extLst>
              </p14:cNvPr>
              <p14:cNvContentPartPr/>
              <p14:nvPr/>
            </p14:nvContentPartPr>
            <p14:xfrm>
              <a:off x="5318667" y="4314284"/>
              <a:ext cx="1820520" cy="74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1CE669-399D-7B39-3430-C89FCEDD26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8667" y="4134284"/>
                <a:ext cx="20001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8D763-67FD-C29D-283B-41F248F17FC1}"/>
                  </a:ext>
                </a:extLst>
              </p14:cNvPr>
              <p14:cNvContentPartPr/>
              <p14:nvPr/>
            </p14:nvContentPartPr>
            <p14:xfrm>
              <a:off x="2059587" y="4656644"/>
              <a:ext cx="3512880" cy="68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8D763-67FD-C29D-283B-41F248F17F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9947" y="4476644"/>
                <a:ext cx="36925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4FF5B7-B4E9-2846-64E6-77397795A943}"/>
                  </a:ext>
                </a:extLst>
              </p14:cNvPr>
              <p14:cNvContentPartPr/>
              <p14:nvPr/>
            </p14:nvContentPartPr>
            <p14:xfrm>
              <a:off x="4885947" y="5275484"/>
              <a:ext cx="2430360" cy="45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4FF5B7-B4E9-2846-64E6-77397795A9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5947" y="5095844"/>
                <a:ext cx="2610000" cy="4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6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86B7129-DB69-D673-01C3-1A023AA48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3" r="-1" b="-1"/>
          <a:stretch/>
        </p:blipFill>
        <p:spPr>
          <a:xfrm>
            <a:off x="2638380" y="-1"/>
            <a:ext cx="9556588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FBAF6-36BA-0B84-96C9-301DA4C38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065" y="277091"/>
            <a:ext cx="2517256" cy="6428509"/>
          </a:xfrm>
        </p:spPr>
        <p:txBody>
          <a:bodyPr/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Visualization:</a:t>
            </a:r>
          </a:p>
          <a:p>
            <a:endParaRPr lang="en-US" dirty="0"/>
          </a:p>
          <a:p>
            <a:r>
              <a:rPr lang="en-US" sz="2400" dirty="0"/>
              <a:t>Which Zip code has the highest listing price?</a:t>
            </a:r>
          </a:p>
        </p:txBody>
      </p:sp>
    </p:spTree>
    <p:extLst>
      <p:ext uri="{BB962C8B-B14F-4D97-AF65-F5344CB8AC3E}">
        <p14:creationId xmlns:p14="http://schemas.microsoft.com/office/powerpoint/2010/main" val="28350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28DA8AC-A08D-72B3-7D86-777AA57B4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22" r="-1" b="-1"/>
          <a:stretch/>
        </p:blipFill>
        <p:spPr>
          <a:xfrm>
            <a:off x="3068" y="-237678"/>
            <a:ext cx="12188932" cy="70956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A55C8-9C68-5760-3065-4F5E2AEE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63" y="1179712"/>
            <a:ext cx="3395907" cy="3565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2800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nd  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Number of listings around neighborhood?</a:t>
            </a:r>
          </a:p>
        </p:txBody>
      </p:sp>
    </p:spTree>
    <p:extLst>
      <p:ext uri="{BB962C8B-B14F-4D97-AF65-F5344CB8AC3E}">
        <p14:creationId xmlns:p14="http://schemas.microsoft.com/office/powerpoint/2010/main" val="309434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c 2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0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500AD-48B8-05F0-17FC-E1F93995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3</a:t>
            </a:r>
            <a:r>
              <a:rPr lang="en-US" sz="38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Visualization : Other Property owners and the Bedrooms?</a:t>
            </a:r>
          </a:p>
        </p:txBody>
      </p:sp>
      <p:sp>
        <p:nvSpPr>
          <p:cNvPr id="39" name="Oval 32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76EA9DD-29A7-F51A-E8A0-FF4FE1A71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01" b="1"/>
          <a:stretch/>
        </p:blipFill>
        <p:spPr>
          <a:xfrm>
            <a:off x="6492678" y="895603"/>
            <a:ext cx="5051479" cy="505148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932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A82F0F8-8D85-C629-5351-E542A0552F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822" r="-1" b="-1"/>
          <a:stretch/>
        </p:blipFill>
        <p:spPr>
          <a:xfrm>
            <a:off x="3068" y="-320040"/>
            <a:ext cx="12188932" cy="71780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80F0E-8106-A429-4849-8F5C15598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0623" y="1200751"/>
            <a:ext cx="3157368" cy="810929"/>
          </a:xfrm>
        </p:spPr>
        <p:txBody>
          <a:bodyPr>
            <a:noAutofit/>
          </a:bodyPr>
          <a:lstStyle/>
          <a:p>
            <a:r>
              <a:rPr lang="en-US" sz="2800" b="1" baseline="30000" dirty="0"/>
              <a:t>4th</a:t>
            </a:r>
            <a:r>
              <a:rPr lang="en-US" sz="2800" b="1" dirty="0"/>
              <a:t> : Number of bedrooms vs the price?</a:t>
            </a:r>
          </a:p>
        </p:txBody>
      </p:sp>
    </p:spTree>
    <p:extLst>
      <p:ext uri="{BB962C8B-B14F-4D97-AF65-F5344CB8AC3E}">
        <p14:creationId xmlns:p14="http://schemas.microsoft.com/office/powerpoint/2010/main" val="231440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27711-0ADF-1123-0C42-CDA39B36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45" y="987318"/>
            <a:ext cx="3200400" cy="47305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</a:t>
            </a:r>
            <a:r>
              <a:rPr lang="en-US" sz="44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 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Forecasting the price and Count of Airbnb’s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EFA76A5-5012-F14D-E369-1A78C452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3" y="597981"/>
            <a:ext cx="8024728" cy="553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4ECF62-F8AF-19C5-B2E6-075EB2EBF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" b="-1"/>
          <a:stretch/>
        </p:blipFill>
        <p:spPr>
          <a:xfrm>
            <a:off x="0" y="-1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E9116-41AA-8CF1-C03B-4AFC5276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607" y="4976205"/>
            <a:ext cx="3467653" cy="9005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Final dashboard !! </a:t>
            </a:r>
          </a:p>
        </p:txBody>
      </p:sp>
    </p:spTree>
    <p:extLst>
      <p:ext uri="{BB962C8B-B14F-4D97-AF65-F5344CB8AC3E}">
        <p14:creationId xmlns:p14="http://schemas.microsoft.com/office/powerpoint/2010/main" val="3944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273</Words>
  <Application>Microsoft Macintosh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Avenir Next LT Pro</vt:lpstr>
      <vt:lpstr>Calibri</vt:lpstr>
      <vt:lpstr>ShapesVTI</vt:lpstr>
      <vt:lpstr>DATA VISUALIZATION WITH TABLEAU</vt:lpstr>
      <vt:lpstr>OPTION -2 AIRBNB_NYC</vt:lpstr>
      <vt:lpstr>Initial thoughts and questions:</vt:lpstr>
      <vt:lpstr>PowerPoint Presentation</vt:lpstr>
      <vt:lpstr>2nd  : Number of listings around neighborhood?</vt:lpstr>
      <vt:lpstr>For 3rd Visualization : Other Property owners and the Bedrooms?</vt:lpstr>
      <vt:lpstr>PowerPoint Presentation</vt:lpstr>
      <vt:lpstr>5th : Forecasting the price and Count of Airbnb’s </vt:lpstr>
      <vt:lpstr>Final dashboard !! </vt:lpstr>
      <vt:lpstr>Outlier- 10119, NYC - $1500 average price</vt:lpstr>
      <vt:lpstr>Top headlines on AIRBNB’s: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WITH TABLEAU</dc:title>
  <dc:creator>nayyar567@gmail.com</dc:creator>
  <cp:lastModifiedBy>nayyar567@gmail.com</cp:lastModifiedBy>
  <cp:revision>1</cp:revision>
  <dcterms:created xsi:type="dcterms:W3CDTF">2022-12-12T19:59:12Z</dcterms:created>
  <dcterms:modified xsi:type="dcterms:W3CDTF">2022-12-12T22:18:54Z</dcterms:modified>
</cp:coreProperties>
</file>